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6"/>
  </p:notesMasterIdLst>
  <p:sldIdLst>
    <p:sldId id="256" r:id="rId3"/>
    <p:sldId id="257" r:id="rId4"/>
    <p:sldId id="293" r:id="rId5"/>
    <p:sldId id="261" r:id="rId6"/>
    <p:sldId id="307" r:id="rId7"/>
    <p:sldId id="323" r:id="rId8"/>
    <p:sldId id="295" r:id="rId9"/>
    <p:sldId id="327" r:id="rId10"/>
    <p:sldId id="310" r:id="rId11"/>
    <p:sldId id="296" r:id="rId12"/>
    <p:sldId id="298" r:id="rId13"/>
    <p:sldId id="299" r:id="rId14"/>
    <p:sldId id="259" r:id="rId15"/>
    <p:sldId id="301" r:id="rId16"/>
    <p:sldId id="324" r:id="rId17"/>
    <p:sldId id="325" r:id="rId18"/>
    <p:sldId id="326" r:id="rId19"/>
    <p:sldId id="262" r:id="rId20"/>
    <p:sldId id="302" r:id="rId21"/>
    <p:sldId id="311" r:id="rId22"/>
    <p:sldId id="276" r:id="rId23"/>
    <p:sldId id="285" r:id="rId24"/>
    <p:sldId id="290" r:id="rId25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boldItalic r:id="rId37"/>
    </p:embeddedFont>
    <p:embeddedFont>
      <p:font typeface="Fira Sans Extra Condensed SemiBold" panose="020B0604020202020204" charset="0"/>
      <p:regular r:id="rId38"/>
      <p:bold r:id="rId39"/>
      <p:italic r:id="rId40"/>
      <p:boldItalic r:id="rId41"/>
    </p:embeddedFont>
    <p:embeddedFont>
      <p:font typeface="Segoe UI Black" panose="020B0A02040204020203" pitchFamily="34" charset="0"/>
      <p:bold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FFCC5-C9B6-442C-991E-F52F53E2DA0C}">
  <a:tblStyle styleId="{E80FFCC5-C9B6-442C-991E-F52F53E2D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54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0691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6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0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4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38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86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42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87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4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0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79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e96fd5876e_0_3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e96fd5876e_0_3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2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063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44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7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1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93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19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6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F68C3-2FB9-4BA5-B4CD-1F82273B4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F8604-6A84-4B82-B419-D0D4C9046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0385A5-7486-4E38-A235-98B6DA3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95B284-EB5C-4432-B322-D7AF306AEE6C}" type="datetimeFigureOut">
              <a:rPr lang="fr-FR" smtClean="0"/>
              <a:t>26/01/2023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C78353-4A64-42C7-B695-AA065F87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F70F34-7DF9-476B-A88D-577115D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E049DB8-9579-48A3-97D9-116FA6ACC879}" type="slidenum">
              <a:rPr lang="fr-FR" smtClean="0"/>
              <a:pPr/>
              <a:t>‹N°›</a:t>
            </a:fld>
            <a:r>
              <a:rPr lang="fr-FR" dirty="0"/>
              <a:t>1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9DD874B-04E0-45DF-91C8-546F738C38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342" y="1091804"/>
            <a:ext cx="506015" cy="16775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3746108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20" y="-1120360"/>
            <a:ext cx="9271590" cy="7943850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567210" y="238156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Machine </a:t>
            </a:r>
            <a:r>
              <a:rPr lang="en" dirty="0">
                <a:solidFill>
                  <a:schemeClr val="bg1"/>
                </a:solidFill>
              </a:rPr>
              <a:t>Learning </a:t>
            </a:r>
            <a:r>
              <a:rPr lang="en" dirty="0" smtClean="0">
                <a:solidFill>
                  <a:schemeClr val="bg1"/>
                </a:solidFill>
              </a:rPr>
              <a:t>Initiation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48622" y="4085641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Teacher: 	     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Mme DIAW Mously</a:t>
            </a:r>
            <a:endParaRPr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5" y="883578"/>
            <a:ext cx="4125080" cy="4261524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813433" y="13503"/>
            <a:ext cx="6233885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FUTURES SALES PREDICTION</a:t>
            </a:r>
            <a:endParaRPr lang="fr-F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90228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15052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949734" y="1045113"/>
            <a:ext cx="2280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Les ventes sont plus élevées au mois de décembre 2013 et décembre 2014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" y="718457"/>
            <a:ext cx="6160824" cy="42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6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19676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" y="1180111"/>
            <a:ext cx="7121115" cy="374664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208446" y="2239632"/>
            <a:ext cx="1931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L’article ayant pour id 40 est le plus acheté</a:t>
            </a:r>
          </a:p>
        </p:txBody>
      </p:sp>
    </p:spTree>
    <p:extLst>
      <p:ext uri="{BB962C8B-B14F-4D97-AF65-F5344CB8AC3E}">
        <p14:creationId xmlns:p14="http://schemas.microsoft.com/office/powerpoint/2010/main" val="21045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166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2" y="1044183"/>
            <a:ext cx="8801528" cy="3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387" y="150525"/>
            <a:ext cx="8815226" cy="484940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de la base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Prétraitement des données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On a retenu que les valeurs positives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Valeur négative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Repérer et supprimer. Il en avait 6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Doublons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On les a écartés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Outliers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30000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3961063" y="4400167"/>
            <a:ext cx="4573360" cy="331808"/>
            <a:chOff x="3961063" y="4400167"/>
            <a:chExt cx="4573360" cy="331808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431622" y="4400167"/>
              <a:ext cx="210280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Surtout la date qui a été mise sous format date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3961063" y="4400175"/>
              <a:ext cx="21299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Format des variables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64383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60626" y="5619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Prétraitement des données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59067" y="764583"/>
            <a:ext cx="269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Présence d’</a:t>
            </a:r>
            <a:r>
              <a:rPr lang="fr-FR" sz="2000" dirty="0" err="1" smtClean="0">
                <a:solidFill>
                  <a:schemeClr val="bg1"/>
                </a:solidFill>
              </a:rPr>
              <a:t>outliers</a:t>
            </a:r>
            <a:r>
              <a:rPr lang="fr-FR" sz="2000" dirty="0" smtClean="0">
                <a:solidFill>
                  <a:schemeClr val="bg1"/>
                </a:solidFill>
              </a:rPr>
              <a:t> :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Retenir les valeurs inférieures à 1001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59067" y="2887644"/>
            <a:ext cx="2484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Présence d’</a:t>
            </a:r>
            <a:r>
              <a:rPr lang="fr-FR" sz="2000" dirty="0" err="1" smtClean="0">
                <a:solidFill>
                  <a:schemeClr val="bg1"/>
                </a:solidFill>
              </a:rPr>
              <a:t>outliers</a:t>
            </a:r>
            <a:r>
              <a:rPr lang="fr-FR" sz="2000" dirty="0" smtClean="0">
                <a:solidFill>
                  <a:schemeClr val="bg1"/>
                </a:solidFill>
              </a:rPr>
              <a:t> :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Retenir les valeurs inférieures à 100 000</a:t>
            </a:r>
          </a:p>
        </p:txBody>
      </p:sp>
      <p:pic>
        <p:nvPicPr>
          <p:cNvPr id="9" name="Imag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74662" y="435783"/>
            <a:ext cx="5456646" cy="45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265417" y="195877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9600" dirty="0" smtClean="0">
                <a:solidFill>
                  <a:schemeClr val="bg1"/>
                </a:solidFill>
              </a:rPr>
              <a:t>MODELISATION ET RESULTATS</a:t>
            </a:r>
            <a:endParaRPr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9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" y="650035"/>
            <a:ext cx="7067550" cy="4276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8514" y="166914"/>
            <a:ext cx="6973698" cy="53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Corrélation entre certaines variables</a:t>
            </a:r>
            <a:endParaRPr lang="fr-FR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336064" y="703943"/>
            <a:ext cx="1597479" cy="3853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/>
              <a:t>On constate qu’il ne se présente aucune corrélation importante entre les variables quantitatives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4564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43268"/>
            <a:ext cx="8801528" cy="4776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4662" y="150525"/>
            <a:ext cx="6973698" cy="53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Création des variables</a:t>
            </a:r>
            <a:endParaRPr lang="fr-FR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336064" y="703943"/>
            <a:ext cx="1597479" cy="3853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/>
              <a:t>Pour obtenir des variables qui seront significatives pour le modèle, nous avons procédé au regroupement par moi</a:t>
            </a:r>
            <a:endParaRPr lang="fr-FR" sz="16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" y="885372"/>
            <a:ext cx="6937829" cy="40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Recherche de meilleur modèle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495175" y="1278038"/>
            <a:ext cx="3096275" cy="637887"/>
            <a:chOff x="4495175" y="1278038"/>
            <a:chExt cx="3096275" cy="637887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9" name="Google Shape;609;p21"/>
            <p:cNvSpPr txBox="1"/>
            <p:nvPr/>
          </p:nvSpPr>
          <p:spPr>
            <a:xfrm>
              <a:off x="4495175" y="1278038"/>
              <a:ext cx="21342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1" name="Google Shape;611;p21"/>
          <p:cNvGrpSpPr/>
          <p:nvPr/>
        </p:nvGrpSpPr>
        <p:grpSpPr>
          <a:xfrm>
            <a:off x="3369562" y="2286856"/>
            <a:ext cx="2824896" cy="554727"/>
            <a:chOff x="3486127" y="2444463"/>
            <a:chExt cx="2943273" cy="637887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4" name="Google Shape;614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XGBOOST REGRESSOR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6" name="Google Shape;616;p21"/>
          <p:cNvGrpSpPr/>
          <p:nvPr/>
        </p:nvGrpSpPr>
        <p:grpSpPr>
          <a:xfrm>
            <a:off x="1876501" y="3512071"/>
            <a:ext cx="2943273" cy="637887"/>
            <a:chOff x="3486127" y="2444463"/>
            <a:chExt cx="2943273" cy="637887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9" name="Google Shape;619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LASSO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21" name="Google Shape;621;p21"/>
          <p:cNvGrpSpPr/>
          <p:nvPr/>
        </p:nvGrpSpPr>
        <p:grpSpPr>
          <a:xfrm>
            <a:off x="293204" y="4393100"/>
            <a:ext cx="2943273" cy="637887"/>
            <a:chOff x="3486127" y="2444463"/>
            <a:chExt cx="2943273" cy="637887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4" name="Google Shape;624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Régression linéaire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26" name="Google Shape;626;p21"/>
          <p:cNvCxnSpPr>
            <a:endCxn id="617" idx="4"/>
          </p:cNvCxnSpPr>
          <p:nvPr/>
        </p:nvCxnSpPr>
        <p:spPr>
          <a:xfrm flipV="1">
            <a:off x="3247860" y="4149958"/>
            <a:ext cx="1269664" cy="581993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flipV="1">
            <a:off x="4819774" y="2841583"/>
            <a:ext cx="1084591" cy="100612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flipV="1">
            <a:off x="6194458" y="1915925"/>
            <a:ext cx="1094742" cy="66281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879896" y="1452010"/>
            <a:ext cx="1981204" cy="671250"/>
            <a:chOff x="6053048" y="700371"/>
            <a:chExt cx="1981204" cy="671250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Méthodologie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16;p21"/>
          <p:cNvGrpSpPr/>
          <p:nvPr/>
        </p:nvGrpSpPr>
        <p:grpSpPr>
          <a:xfrm>
            <a:off x="2549769" y="2809134"/>
            <a:ext cx="2943273" cy="637887"/>
            <a:chOff x="3486127" y="2444463"/>
            <a:chExt cx="2943273" cy="637887"/>
          </a:xfrm>
        </p:grpSpPr>
        <p:sp>
          <p:nvSpPr>
            <p:cNvPr id="43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619;p21"/>
            <p:cNvSpPr txBox="1"/>
            <p:nvPr/>
          </p:nvSpPr>
          <p:spPr>
            <a:xfrm>
              <a:off x="3486127" y="244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fr-F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RIDGE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50525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09826" y="31413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</a:t>
            </a:r>
            <a:r>
              <a:rPr lang="en" dirty="0" smtClean="0">
                <a:solidFill>
                  <a:schemeClr val="bg1"/>
                </a:solidFill>
              </a:rPr>
              <a:t>mportance des features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" y="1226457"/>
            <a:ext cx="8820220" cy="37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7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DU PROJET DE MACHINE LEARNING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69538" y="10279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software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3062595" cy="678062"/>
            <a:chOff x="6033350" y="1027913"/>
            <a:chExt cx="3062595" cy="67806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3"/>
              <a:ext cx="2390322" cy="566066"/>
              <a:chOff x="6053048" y="700371"/>
              <a:chExt cx="2390322" cy="566066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ALAJI Hamissou B.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124614"/>
                <a:ext cx="2390322" cy="141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Elève Ingénieur Statisticien Economiste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5" cy="682838"/>
            <a:chOff x="3297248" y="2502860"/>
            <a:chExt cx="2653505" cy="682838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9553" y="250286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Framework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65" y="25017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ATSAMA Lianne C.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27" y="39778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FALL Moussa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" y="901141"/>
            <a:ext cx="5359674" cy="4104559"/>
          </a:xfrm>
          <a:prstGeom prst="rect">
            <a:avLst/>
          </a:prstGeom>
        </p:spPr>
      </p:pic>
      <p:sp>
        <p:nvSpPr>
          <p:cNvPr id="97" name="Google Shape;302;p16"/>
          <p:cNvSpPr txBox="1"/>
          <p:nvPr/>
        </p:nvSpPr>
        <p:spPr>
          <a:xfrm>
            <a:off x="6629450" y="2917741"/>
            <a:ext cx="2390322" cy="14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Elève Ingénieur Statisticienne Economiste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302;p16"/>
          <p:cNvSpPr txBox="1"/>
          <p:nvPr/>
        </p:nvSpPr>
        <p:spPr>
          <a:xfrm>
            <a:off x="6702133" y="4443057"/>
            <a:ext cx="2390322" cy="14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Elève Ingénieur Statisticien Economiste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" y="143268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02569" y="4629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Résultats de la prédiction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235;p16"/>
          <p:cNvSpPr txBox="1">
            <a:spLocks/>
          </p:cNvSpPr>
          <p:nvPr/>
        </p:nvSpPr>
        <p:spPr>
          <a:xfrm>
            <a:off x="2892991" y="2415882"/>
            <a:ext cx="3640475" cy="101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Ici, nous avons les prévisions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" y="2119086"/>
            <a:ext cx="2439615" cy="2800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27" y="1939824"/>
            <a:ext cx="256816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5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grpSp>
        <p:nvGrpSpPr>
          <p:cNvPr id="1744" name="Google Shape;1744;p35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1745" name="Google Shape;1745;p35"/>
            <p:cNvSpPr/>
            <p:nvPr/>
          </p:nvSpPr>
          <p:spPr>
            <a:xfrm>
              <a:off x="8022666" y="2987604"/>
              <a:ext cx="301348" cy="42405"/>
            </a:xfrm>
            <a:custGeom>
              <a:avLst/>
              <a:gdLst/>
              <a:ahLst/>
              <a:cxnLst/>
              <a:rect l="l" t="t" r="r" b="b"/>
              <a:pathLst>
                <a:path w="8812" h="1240" extrusionOk="0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8003925" y="3051143"/>
              <a:ext cx="314412" cy="146639"/>
            </a:xfrm>
            <a:custGeom>
              <a:avLst/>
              <a:gdLst/>
              <a:ahLst/>
              <a:cxnLst/>
              <a:rect l="l" t="t" r="r" b="b"/>
              <a:pathLst>
                <a:path w="9194" h="4288" extrusionOk="0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7963196" y="2903752"/>
              <a:ext cx="338829" cy="291568"/>
            </a:xfrm>
            <a:custGeom>
              <a:avLst/>
              <a:gdLst/>
              <a:ahLst/>
              <a:cxnLst/>
              <a:rect l="l" t="t" r="r" b="b"/>
              <a:pathLst>
                <a:path w="9908" h="8526" extrusionOk="0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35"/>
          <p:cNvSpPr txBox="1"/>
          <p:nvPr/>
        </p:nvSpPr>
        <p:spPr>
          <a:xfrm>
            <a:off x="45720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Télécharger la base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1" name="Google Shape;1751;p35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1752" name="Google Shape;1752;p35"/>
            <p:cNvSpPr/>
            <p:nvPr/>
          </p:nvSpPr>
          <p:spPr>
            <a:xfrm>
              <a:off x="2440779" y="4628606"/>
              <a:ext cx="276931" cy="320909"/>
            </a:xfrm>
            <a:custGeom>
              <a:avLst/>
              <a:gdLst/>
              <a:ahLst/>
              <a:cxnLst/>
              <a:rect l="l" t="t" r="r" b="b"/>
              <a:pathLst>
                <a:path w="8098" h="9384" extrusionOk="0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2483970" y="4671797"/>
              <a:ext cx="278539" cy="322517"/>
            </a:xfrm>
            <a:custGeom>
              <a:avLst/>
              <a:gdLst/>
              <a:ahLst/>
              <a:cxnLst/>
              <a:rect l="l" t="t" r="r" b="b"/>
              <a:pathLst>
                <a:path w="8145" h="9431" extrusionOk="0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2483149" y="4671797"/>
              <a:ext cx="64360" cy="6436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6" name="Google Shape;1756;p35"/>
          <p:cNvSpPr txBox="1"/>
          <p:nvPr/>
        </p:nvSpPr>
        <p:spPr>
          <a:xfrm>
            <a:off x="3597551" y="1945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des données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58" name="Google Shape;1758;p35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1759" name="Google Shape;1759;p35"/>
            <p:cNvSpPr/>
            <p:nvPr/>
          </p:nvSpPr>
          <p:spPr>
            <a:xfrm>
              <a:off x="4902990" y="2878202"/>
              <a:ext cx="116247" cy="110378"/>
            </a:xfrm>
            <a:custGeom>
              <a:avLst/>
              <a:gdLst/>
              <a:ahLst/>
              <a:cxnLst/>
              <a:rect l="l" t="t" r="r" b="b"/>
              <a:pathLst>
                <a:path w="3407" h="3235" extrusionOk="0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781114" y="3000522"/>
              <a:ext cx="115428" cy="110754"/>
            </a:xfrm>
            <a:custGeom>
              <a:avLst/>
              <a:gdLst/>
              <a:ahLst/>
              <a:cxnLst/>
              <a:rect l="l" t="t" r="r" b="b"/>
              <a:pathLst>
                <a:path w="3383" h="3246" extrusionOk="0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5025686" y="3000522"/>
              <a:ext cx="116247" cy="110754"/>
            </a:xfrm>
            <a:custGeom>
              <a:avLst/>
              <a:gdLst/>
              <a:ahLst/>
              <a:cxnLst/>
              <a:rect l="l" t="t" r="r" b="b"/>
              <a:pathLst>
                <a:path w="3407" h="3246" extrusionOk="0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890707" y="3123081"/>
              <a:ext cx="122832" cy="110412"/>
            </a:xfrm>
            <a:custGeom>
              <a:avLst/>
              <a:gdLst/>
              <a:ahLst/>
              <a:cxnLst/>
              <a:rect l="l" t="t" r="r" b="b"/>
              <a:pathLst>
                <a:path w="3600" h="3236" extrusionOk="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37958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020841" y="3119499"/>
              <a:ext cx="58652" cy="53227"/>
            </a:xfrm>
            <a:custGeom>
              <a:avLst/>
              <a:gdLst/>
              <a:ahLst/>
              <a:cxnLst/>
              <a:rect l="l" t="t" r="r" b="b"/>
              <a:pathLst>
                <a:path w="1719" h="1560" extrusionOk="0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837855" y="3119499"/>
              <a:ext cx="58686" cy="53227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5020841" y="2939277"/>
              <a:ext cx="57765" cy="53022"/>
            </a:xfrm>
            <a:custGeom>
              <a:avLst/>
              <a:gdLst/>
              <a:ahLst/>
              <a:cxnLst/>
              <a:rect l="l" t="t" r="r" b="b"/>
              <a:pathLst>
                <a:path w="1693" h="1554" extrusionOk="0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35"/>
          <p:cNvSpPr txBox="1"/>
          <p:nvPr/>
        </p:nvSpPr>
        <p:spPr>
          <a:xfrm>
            <a:off x="6738901" y="292923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Entraîner le modèle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0" name="Google Shape;1770;p35"/>
          <p:cNvSpPr/>
          <p:nvPr/>
        </p:nvSpPr>
        <p:spPr>
          <a:xfrm>
            <a:off x="4377954" y="3217722"/>
            <a:ext cx="390060" cy="365493"/>
          </a:xfrm>
          <a:custGeom>
            <a:avLst/>
            <a:gdLst/>
            <a:ahLst/>
            <a:cxnLst/>
            <a:rect l="l" t="t" r="r" b="b"/>
            <a:pathLst>
              <a:path w="11432" h="10712" extrusionOk="0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5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5"/>
          <p:cNvSpPr txBox="1"/>
          <p:nvPr/>
        </p:nvSpPr>
        <p:spPr>
          <a:xfrm>
            <a:off x="457201" y="390738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Améliorer le modèle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3598551" y="3907380"/>
            <a:ext cx="1948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Evaluer le modèle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8" name="Google Shape;1778;p35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1779" name="Google Shape;1779;p35"/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81" name="Google Shape;1781;p35"/>
          <p:cNvCxnSpPr>
            <a:stCxn id="1742" idx="6"/>
            <a:endCxn id="1740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2" name="Google Shape;1782;p35"/>
          <p:cNvCxnSpPr>
            <a:stCxn id="1740" idx="6"/>
            <a:endCxn id="1741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3" name="Google Shape;1783;p35"/>
          <p:cNvCxnSpPr>
            <a:stCxn id="1741" idx="3"/>
            <a:endCxn id="1739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4" name="Google Shape;1784;p35"/>
          <p:cNvCxnSpPr>
            <a:stCxn id="1739" idx="2"/>
            <a:endCxn id="1771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7"/>
            <a:ext cx="3343216" cy="1910718"/>
            <a:chOff x="695359" y="2302076"/>
            <a:chExt cx="3343216" cy="1586705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Avantages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75" y="2495105"/>
              <a:ext cx="3343200" cy="1393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Pratique de la régression en apprentissage supervisé 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Appliquer les techniques d’évaluation vues en cours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lang="en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fr-FR" dirty="0" smtClean="0">
                  <a:latin typeface="Roboto"/>
                  <a:ea typeface="Roboto"/>
                  <a:cs typeface="Roboto"/>
                  <a:sym typeface="Roboto"/>
                </a:rPr>
                <a:t>Surmonter des difficultés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Inconvénients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Les variables ne semblent pas pertinentes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Beaucoup de transformations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Certains shops ont cessé de vendre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La liste des shops change souvent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2271" name="Google Shape;2271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avantages </a:t>
            </a: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 </a:t>
            </a: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inconvénients du projet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stCxn id="2273" idx="2"/>
            <a:endCxn id="226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stCxn id="2273" idx="2"/>
            <a:endCxn id="225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49"/>
          <p:cNvSpPr txBox="1">
            <a:spLocks noGrp="1"/>
          </p:cNvSpPr>
          <p:nvPr>
            <p:ph type="title" idx="4294967295"/>
          </p:nvPr>
        </p:nvSpPr>
        <p:spPr>
          <a:xfrm>
            <a:off x="741540" y="311638"/>
            <a:ext cx="7602458" cy="3490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 dirty="0" smtClean="0">
                <a:latin typeface="Arial"/>
                <a:ea typeface="Arial"/>
                <a:cs typeface="Arial"/>
                <a:sym typeface="Arial"/>
              </a:rPr>
              <a:t>Thank You for beloved attention and Happy New Year</a:t>
            </a:r>
            <a:endParaRPr sz="6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7522908" y="2199278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Texte 65"/>
          <p:cNvSpPr txBox="1"/>
          <p:nvPr/>
        </p:nvSpPr>
        <p:spPr>
          <a:xfrm>
            <a:off x="338056" y="-735"/>
            <a:ext cx="590843" cy="784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5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868197" y="240290"/>
            <a:ext cx="3449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lan de présentation</a:t>
            </a: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C551C84C-6278-41ED-B6E7-BE833939F4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28593" y="4702628"/>
            <a:ext cx="394575" cy="370952"/>
          </a:xfrm>
          <a:prstGeom prst="rect">
            <a:avLst/>
          </a:prstGeom>
          <a:noFill/>
        </p:spPr>
      </p:pic>
      <p:grpSp>
        <p:nvGrpSpPr>
          <p:cNvPr id="27" name="Groupe 26"/>
          <p:cNvGrpSpPr/>
          <p:nvPr/>
        </p:nvGrpSpPr>
        <p:grpSpPr>
          <a:xfrm rot="3000000">
            <a:off x="3332912" y="1690439"/>
            <a:ext cx="282388" cy="1815354"/>
            <a:chOff x="1398494" y="3025588"/>
            <a:chExt cx="376517" cy="242047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Triangle isocèle 27"/>
            <p:cNvSpPr/>
            <p:nvPr/>
          </p:nvSpPr>
          <p:spPr>
            <a:xfrm>
              <a:off x="1398494" y="3025588"/>
              <a:ext cx="376517" cy="1210236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29" name="Triangle isocèle 28"/>
            <p:cNvSpPr/>
            <p:nvPr/>
          </p:nvSpPr>
          <p:spPr>
            <a:xfrm rot="10800000">
              <a:off x="1398494" y="4235824"/>
              <a:ext cx="376517" cy="121023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bg1"/>
                </a:solidFill>
              </a:endParaRPr>
            </a:p>
          </p:txBody>
        </p:sp>
      </p:grpSp>
      <p:sp>
        <p:nvSpPr>
          <p:cNvPr id="30" name="Ellipse 29"/>
          <p:cNvSpPr/>
          <p:nvPr/>
        </p:nvSpPr>
        <p:spPr>
          <a:xfrm>
            <a:off x="3312740" y="2433087"/>
            <a:ext cx="322730" cy="3328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1" name="Octogone 30"/>
          <p:cNvSpPr/>
          <p:nvPr/>
        </p:nvSpPr>
        <p:spPr>
          <a:xfrm>
            <a:off x="4190529" y="1703739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86726" y="1768012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/>
              <a:t>Présentation des données</a:t>
            </a:r>
            <a:endParaRPr lang="fr-FR" sz="1800" dirty="0"/>
          </a:p>
        </p:txBody>
      </p:sp>
      <p:sp>
        <p:nvSpPr>
          <p:cNvPr id="33" name="Octogone 32"/>
          <p:cNvSpPr/>
          <p:nvPr/>
        </p:nvSpPr>
        <p:spPr>
          <a:xfrm>
            <a:off x="4460401" y="2255031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32310" y="2262697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/>
              <a:t>Analyse exploratoire et Prétraitement des</a:t>
            </a:r>
          </a:p>
          <a:p>
            <a:r>
              <a:rPr lang="fr-FR" sz="1800" dirty="0" smtClean="0"/>
              <a:t>données </a:t>
            </a:r>
            <a:endParaRPr lang="fr-FR" sz="1800" dirty="0"/>
          </a:p>
        </p:txBody>
      </p:sp>
      <p:sp>
        <p:nvSpPr>
          <p:cNvPr id="35" name="Octogone 34"/>
          <p:cNvSpPr/>
          <p:nvPr/>
        </p:nvSpPr>
        <p:spPr>
          <a:xfrm>
            <a:off x="4362221" y="2831395"/>
            <a:ext cx="343385" cy="370059"/>
          </a:xfrm>
          <a:prstGeom prst="octagon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b="1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32310" y="2861928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fr-FR" sz="1800" dirty="0" smtClean="0"/>
              <a:t>Modélisation et Résultats</a:t>
            </a:r>
            <a:endParaRPr lang="en-US" sz="1800" dirty="0"/>
          </a:p>
        </p:txBody>
      </p:sp>
      <p:grpSp>
        <p:nvGrpSpPr>
          <p:cNvPr id="16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17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397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/>
      <p:bldP spid="35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392762" y="1017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27" name="Google Shape;527;p20"/>
          <p:cNvSpPr txBox="1"/>
          <p:nvPr/>
        </p:nvSpPr>
        <p:spPr>
          <a:xfrm>
            <a:off x="3722663" y="2304974"/>
            <a:ext cx="1491491" cy="23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Pourquoi prédire?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956904" y="893160"/>
            <a:ext cx="3023007" cy="331092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7091836" y="3234648"/>
            <a:ext cx="1310923" cy="969442"/>
            <a:chOff x="7083306" y="3042675"/>
            <a:chExt cx="1524600" cy="1135525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9" name="Google Shape;569;p20"/>
            <p:cNvSpPr txBox="1"/>
            <p:nvPr/>
          </p:nvSpPr>
          <p:spPr>
            <a:xfrm>
              <a:off x="7083306" y="3589300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r-FR" dirty="0"/>
                <a:t>projeter les budgets futurs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7097762" y="1193757"/>
            <a:ext cx="1310923" cy="1308236"/>
            <a:chOff x="7079349" y="1001783"/>
            <a:chExt cx="1524600" cy="1532360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79349" y="1945243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Roboto"/>
                  <a:ea typeface="Roboto"/>
                  <a:cs typeface="Roboto"/>
                  <a:sym typeface="Roboto"/>
                </a:rPr>
                <a:t>Plannification des ressources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286872" y="1193757"/>
            <a:ext cx="1975248" cy="1164308"/>
            <a:chOff x="214053" y="1001783"/>
            <a:chExt cx="2297209" cy="1363776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214053" y="1776659"/>
              <a:ext cx="2297209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>
                  <a:latin typeface="Helvetica Neue"/>
                </a:rPr>
                <a:t>déterminer les impacts différentiels de nouvelles initiatives</a:t>
              </a:r>
              <a:endParaRPr lang="fr-FR" dirty="0"/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392762" y="3234650"/>
            <a:ext cx="2103858" cy="1035212"/>
            <a:chOff x="337203" y="3042675"/>
            <a:chExt cx="2446782" cy="1212563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337203" y="3666338"/>
              <a:ext cx="2446782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r-FR" dirty="0" smtClean="0"/>
                <a:t>Réponse efficace </a:t>
              </a:r>
              <a:r>
                <a:rPr lang="fr-FR" dirty="0"/>
                <a:t>à la demande prévue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 flipV="1">
            <a:off x="1501190" y="1152622"/>
            <a:ext cx="2507296" cy="2991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501190" y="2803799"/>
            <a:ext cx="1455714" cy="6888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rot="10800000" flipV="1">
            <a:off x="5885769" y="1451799"/>
            <a:ext cx="1586269" cy="3537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>
            <a:off x="4827561" y="3414429"/>
            <a:ext cx="2635148" cy="782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Rectangle 62"/>
          <p:cNvSpPr/>
          <p:nvPr/>
        </p:nvSpPr>
        <p:spPr>
          <a:xfrm>
            <a:off x="652184" y="585384"/>
            <a:ext cx="7710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Neue"/>
              </a:rPr>
              <a:t>La prédiction des ventes est un usage courant et essentiel de l’apprentissage automatique (ML)</a:t>
            </a:r>
            <a:endParaRPr lang="fr-FR" dirty="0"/>
          </a:p>
        </p:txBody>
      </p:sp>
      <p:sp>
        <p:nvSpPr>
          <p:cNvPr id="65" name="Rectangle 64"/>
          <p:cNvSpPr/>
          <p:nvPr/>
        </p:nvSpPr>
        <p:spPr>
          <a:xfrm>
            <a:off x="211247" y="4607789"/>
            <a:ext cx="865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Neue"/>
              </a:rPr>
              <a:t>Nous disposons de données historiques quotidiennes sur les ventes. La tâche consiste à prévoir la quantité totale de produits vendus dans chaque </a:t>
            </a:r>
            <a:r>
              <a:rPr lang="fr-FR" dirty="0" smtClean="0">
                <a:latin typeface="Helvetica Neue"/>
              </a:rPr>
              <a:t>magasin.</a:t>
            </a:r>
            <a:endParaRPr lang="fr-FR" dirty="0"/>
          </a:p>
        </p:txBody>
      </p:sp>
      <p:pic>
        <p:nvPicPr>
          <p:cNvPr id="4098" name="Picture 2" descr="Budget Wallpapers - Wallpaper C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71" y="3076632"/>
            <a:ext cx="703152" cy="6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oogle Shape;574;p20"/>
          <p:cNvGrpSpPr/>
          <p:nvPr/>
        </p:nvGrpSpPr>
        <p:grpSpPr>
          <a:xfrm>
            <a:off x="287444" y="1193577"/>
            <a:ext cx="1975248" cy="1164308"/>
            <a:chOff x="214053" y="1001783"/>
            <a:chExt cx="2297209" cy="1363776"/>
          </a:xfrm>
        </p:grpSpPr>
        <p:sp>
          <p:nvSpPr>
            <p:cNvPr id="61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" name="Google Shape;577;p20"/>
            <p:cNvSpPr txBox="1"/>
            <p:nvPr/>
          </p:nvSpPr>
          <p:spPr>
            <a:xfrm>
              <a:off x="214053" y="1776659"/>
              <a:ext cx="2297209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>
                  <a:latin typeface="Helvetica Neue"/>
                </a:rPr>
                <a:t>déterminer les impacts différentiels de nouvelles initiatives</a:t>
              </a:r>
              <a:endParaRPr lang="fr-FR" dirty="0"/>
            </a:p>
          </p:txBody>
        </p:sp>
      </p:grpSp>
      <p:cxnSp>
        <p:nvCxnSpPr>
          <p:cNvPr id="64" name="Google Shape;582;p20"/>
          <p:cNvCxnSpPr>
            <a:endCxn id="61" idx="6"/>
          </p:cNvCxnSpPr>
          <p:nvPr/>
        </p:nvCxnSpPr>
        <p:spPr>
          <a:xfrm rot="10800000" flipV="1">
            <a:off x="1501762" y="1152442"/>
            <a:ext cx="2507296" cy="2991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ation Analyse de données avec Python - Cursu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3" y="876375"/>
            <a:ext cx="3120301" cy="41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des données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805726" cy="1085076"/>
            <a:chOff x="3297249" y="1027913"/>
            <a:chExt cx="2805726" cy="1085076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2133437" cy="1085076"/>
              <a:chOff x="3969538" y="1108675"/>
              <a:chExt cx="2133437" cy="1085076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err="1" smtClean="0"/>
                  <a:t>sales_train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4121775" y="186195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-date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-date_block_num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-shop_id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item_id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-item_price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_item_cnt_day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736101" cy="857031"/>
            <a:chOff x="6033350" y="1027913"/>
            <a:chExt cx="2736101" cy="857031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7" y="1027913"/>
              <a:ext cx="2063824" cy="857031"/>
              <a:chOff x="6053052" y="700371"/>
              <a:chExt cx="2063824" cy="857031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</a:t>
                </a: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tems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135676" y="122560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-item_name</a:t>
                </a:r>
              </a:p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-item_id</a:t>
                </a:r>
              </a:p>
              <a:p>
                <a:pPr lvl="0"/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-item_category_id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68476"/>
            <a:ext cx="2736102" cy="805897"/>
            <a:chOff x="3297248" y="2502860"/>
            <a:chExt cx="2736102" cy="805897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53" y="2502860"/>
              <a:ext cx="2063797" cy="805897"/>
              <a:chOff x="3581365" y="1153913"/>
              <a:chExt cx="2063797" cy="805897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smtClean="0"/>
                  <a:t>test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663962" y="162801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-shop_id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736102" cy="673409"/>
            <a:chOff x="3297248" y="3977808"/>
            <a:chExt cx="2736102" cy="673409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53" y="3977808"/>
              <a:ext cx="2063797" cy="673409"/>
              <a:chOff x="3581365" y="2254821"/>
              <a:chExt cx="2063797" cy="673409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</a:t>
                </a: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hops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663962" y="259643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fr-FR" dirty="0" err="1" smtClean="0">
                    <a:latin typeface="Roboto"/>
                    <a:ea typeface="Roboto"/>
                    <a:cs typeface="Roboto"/>
                    <a:sym typeface="Roboto"/>
                  </a:rPr>
                  <a:t>shop_name</a:t>
                </a:r>
                <a:endParaRPr lang="fr-FR" dirty="0" smtClean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</a:t>
                </a:r>
                <a:r>
                  <a:rPr lang="fr-FR" dirty="0" err="1" smtClean="0">
                    <a:latin typeface="Roboto"/>
                    <a:ea typeface="Roboto"/>
                    <a:cs typeface="Roboto"/>
                    <a:sym typeface="Roboto"/>
                  </a:rPr>
                  <a:t>shop_id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736101" cy="711260"/>
            <a:chOff x="6033350" y="2501790"/>
            <a:chExt cx="2736101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5" y="2501790"/>
              <a:ext cx="2063786" cy="673400"/>
              <a:chOff x="6705665" y="2628879"/>
              <a:chExt cx="2063786" cy="67340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smtClean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Item_categories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88251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-I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tem_category_name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 smtClean="0">
                    <a:latin typeface="Roboto"/>
                    <a:ea typeface="Roboto"/>
                    <a:cs typeface="Roboto"/>
                    <a:sym typeface="Roboto"/>
                  </a:rPr>
                  <a:t>-I</a:t>
                </a: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tem_category_id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731919" cy="709654"/>
            <a:chOff x="6033350" y="3977817"/>
            <a:chExt cx="2731919" cy="709654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7" y="3977817"/>
              <a:ext cx="2059642" cy="709654"/>
              <a:chOff x="6705627" y="4058579"/>
              <a:chExt cx="2059642" cy="709654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fr-FR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sample_submission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84069" y="443643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-ID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smtClean="0">
                    <a:latin typeface="Roboto"/>
                    <a:ea typeface="Roboto"/>
                    <a:cs typeface="Roboto"/>
                    <a:sym typeface="Roboto"/>
                  </a:rPr>
                  <a:t>-item_cnt_month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 flipH="1">
            <a:off x="3595298" y="1705974"/>
            <a:ext cx="1" cy="949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251314"/>
            <a:ext cx="0" cy="8037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193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188"/>
            <a:ext cx="9144000" cy="4932397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152400" y="2068610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bg1"/>
                </a:solidFill>
              </a:rPr>
              <a:t>ANALYSE EXPLORATOIRE ET PRETRAITEMENT DES DONNEES</a:t>
            </a:r>
            <a:endParaRPr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188"/>
            <a:ext cx="9144000" cy="4932397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283028" y="11074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775533"/>
            <a:ext cx="4556760" cy="4130676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673600" y="775533"/>
            <a:ext cx="4470400" cy="41306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1200" y="399143"/>
            <a:ext cx="2590800" cy="283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Mois</a:t>
            </a:r>
            <a:endParaRPr lang="fr-FR" b="1" dirty="0"/>
          </a:p>
        </p:txBody>
      </p:sp>
      <p:sp>
        <p:nvSpPr>
          <p:cNvPr id="14" name="Rectangle 13"/>
          <p:cNvSpPr/>
          <p:nvPr/>
        </p:nvSpPr>
        <p:spPr>
          <a:xfrm>
            <a:off x="5471885" y="389805"/>
            <a:ext cx="2590800" cy="283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Boutiques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11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188"/>
            <a:ext cx="9144000" cy="4932397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275771" y="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9074"/>
            <a:ext cx="9144000" cy="42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5" y="64660"/>
            <a:ext cx="8801528" cy="4776235"/>
          </a:xfrm>
          <a:prstGeom prst="rect">
            <a:avLst/>
          </a:prstGeom>
        </p:spPr>
      </p:pic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268514" y="20404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Analyse expploratoire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14" y="903178"/>
            <a:ext cx="4534819" cy="393771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5" y="903178"/>
            <a:ext cx="3976189" cy="40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444</Words>
  <Application>Microsoft Office PowerPoint</Application>
  <PresentationFormat>Affichage à l'écran (16:9)</PresentationFormat>
  <Paragraphs>135</Paragraphs>
  <Slides>23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4" baseType="lpstr">
      <vt:lpstr>Fira Sans Extra Condensed</vt:lpstr>
      <vt:lpstr>Helvetica Neue</vt:lpstr>
      <vt:lpstr>Roboto</vt:lpstr>
      <vt:lpstr>Arial</vt:lpstr>
      <vt:lpstr>Proxima Nova Semibold</vt:lpstr>
      <vt:lpstr>Fira Sans Extra Condensed SemiBold</vt:lpstr>
      <vt:lpstr>Wingdings</vt:lpstr>
      <vt:lpstr>Segoe UI Black</vt:lpstr>
      <vt:lpstr>Proxima Nova</vt:lpstr>
      <vt:lpstr>Machine Learning Infographics by Slidesgo</vt:lpstr>
      <vt:lpstr>Slidesgo Final Pages</vt:lpstr>
      <vt:lpstr>Machine Learning Initiation Project</vt:lpstr>
      <vt:lpstr>PRESENTATION DU PROJET DE MACHINE LEARNING</vt:lpstr>
      <vt:lpstr>Présentation PowerPoint</vt:lpstr>
      <vt:lpstr>Introduction</vt:lpstr>
      <vt:lpstr>Présentation des données</vt:lpstr>
      <vt:lpstr>ANALYSE EXPLORATOIRE ET PRETRAITEMENT DES DONNEES</vt:lpstr>
      <vt:lpstr>Analyse exploratoire</vt:lpstr>
      <vt:lpstr>Analyse exploratoire</vt:lpstr>
      <vt:lpstr>Analyse expploratoire</vt:lpstr>
      <vt:lpstr>Analyse exploratoire</vt:lpstr>
      <vt:lpstr>Analyse exploratoire</vt:lpstr>
      <vt:lpstr>Analyse exploratoire</vt:lpstr>
      <vt:lpstr>Prétraitement des données</vt:lpstr>
      <vt:lpstr>Prétraitement des données</vt:lpstr>
      <vt:lpstr>MODELISATION ET RESULTATS</vt:lpstr>
      <vt:lpstr>Présentation PowerPoint</vt:lpstr>
      <vt:lpstr>Présentation PowerPoint</vt:lpstr>
      <vt:lpstr>Recherche de meilleur modèle</vt:lpstr>
      <vt:lpstr>Importance des features</vt:lpstr>
      <vt:lpstr>Résultats de la prédiction</vt:lpstr>
      <vt:lpstr>CONCLUSION</vt:lpstr>
      <vt:lpstr>CONCLUSION</vt:lpstr>
      <vt:lpstr>Thank You for beloved attention and Happy New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Initiation</dc:title>
  <dc:creator>LENOVO</dc:creator>
  <cp:lastModifiedBy>admin</cp:lastModifiedBy>
  <cp:revision>69</cp:revision>
  <dcterms:modified xsi:type="dcterms:W3CDTF">2023-01-26T13:07:06Z</dcterms:modified>
</cp:coreProperties>
</file>